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15119350" cx="21240750"/>
  <p:notesSz cx="6858000" cy="9144000"/>
  <p:embeddedFontLst>
    <p:embeddedFont>
      <p:font typeface="Alegreya Sans"/>
      <p:regular r:id="rId7"/>
      <p:bold r:id="rId8"/>
      <p:italic r:id="rId9"/>
      <p:boldItalic r:id="rId10"/>
    </p:embeddedFont>
    <p:embeddedFont>
      <p:font typeface="Alegreya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762">
          <p15:clr>
            <a:srgbClr val="A4A3A4"/>
          </p15:clr>
        </p15:guide>
        <p15:guide id="2" pos="66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762" orient="horz"/>
        <p:guide pos="66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legreya-regular.fntdata"/><Relationship Id="rId10" Type="http://schemas.openxmlformats.org/officeDocument/2006/relationships/font" Target="fonts/AlegreyaSans-boldItalic.fntdata"/><Relationship Id="rId13" Type="http://schemas.openxmlformats.org/officeDocument/2006/relationships/font" Target="fonts/Alegreya-italic.fntdata"/><Relationship Id="rId12" Type="http://schemas.openxmlformats.org/officeDocument/2006/relationships/font" Target="fonts/Alegrey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legreyaSans-italic.fntdata"/><Relationship Id="rId14" Type="http://schemas.openxmlformats.org/officeDocument/2006/relationships/font" Target="fonts/Alegrey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AlegreyaSans-regular.fntdata"/><Relationship Id="rId8" Type="http://schemas.openxmlformats.org/officeDocument/2006/relationships/font" Target="fonts/Alegreya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460302" y="804969"/>
            <a:ext cx="18320147" cy="2922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00"/>
              <a:buFont typeface="Calibri"/>
              <a:buNone/>
              <a:defRPr b="0" i="0" sz="9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5823830" y="-338702"/>
            <a:ext cx="9593089" cy="18320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20585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Char char="•"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64578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Char char="•"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08571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0567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0567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0567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0567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0567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0567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11083957" y="4921422"/>
            <a:ext cx="12812950" cy="458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00"/>
              <a:buFont typeface="Calibri"/>
              <a:buNone/>
              <a:defRPr b="0" i="0" sz="9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1129" y="474140"/>
            <a:ext cx="12812950" cy="13474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20585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Char char="•"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64578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Char char="•"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08571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0567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0567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0567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0567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0567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0567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93056" y="2474395"/>
            <a:ext cx="18054638" cy="5263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28"/>
              <a:buFont typeface="Calibri"/>
              <a:buNone/>
              <a:defRPr b="0" i="0" sz="1322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655094" y="7941160"/>
            <a:ext cx="15930563" cy="365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None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None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None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0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0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0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0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0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0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460302" y="804969"/>
            <a:ext cx="18320147" cy="2922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00"/>
              <a:buFont typeface="Calibri"/>
              <a:buNone/>
              <a:defRPr b="0" i="0" sz="9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460302" y="4024827"/>
            <a:ext cx="18320147" cy="9593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20585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Char char="•"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64578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Char char="•"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08571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0567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0567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0567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0567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0567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0567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449240" y="3769342"/>
            <a:ext cx="18320147" cy="62892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28"/>
              <a:buFont typeface="Calibri"/>
              <a:buNone/>
              <a:defRPr b="0" i="0" sz="1322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449240" y="10118069"/>
            <a:ext cx="18320147" cy="330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None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rgbClr val="888888"/>
              </a:buClr>
              <a:buSzPts val="4409"/>
              <a:buFont typeface="Arial"/>
              <a:buNone/>
              <a:defRPr b="0" i="0" sz="440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rgbClr val="888888"/>
              </a:buClr>
              <a:buSzPts val="3968"/>
              <a:buFont typeface="Arial"/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rgbClr val="888888"/>
              </a:buClr>
              <a:buSzPts val="3527"/>
              <a:buFont typeface="Arial"/>
              <a:buNone/>
              <a:defRPr b="0" i="0" sz="352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rgbClr val="888888"/>
              </a:buClr>
              <a:buSzPts val="3527"/>
              <a:buFont typeface="Arial"/>
              <a:buNone/>
              <a:defRPr b="0" i="0" sz="352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rgbClr val="888888"/>
              </a:buClr>
              <a:buSzPts val="3527"/>
              <a:buFont typeface="Arial"/>
              <a:buNone/>
              <a:defRPr b="0" i="0" sz="352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rgbClr val="888888"/>
              </a:buClr>
              <a:buSzPts val="3527"/>
              <a:buFont typeface="Arial"/>
              <a:buNone/>
              <a:defRPr b="0" i="0" sz="352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rgbClr val="888888"/>
              </a:buClr>
              <a:buSzPts val="3527"/>
              <a:buFont typeface="Arial"/>
              <a:buNone/>
              <a:defRPr b="0" i="0" sz="352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rgbClr val="888888"/>
              </a:buClr>
              <a:buSzPts val="3527"/>
              <a:buFont typeface="Arial"/>
              <a:buNone/>
              <a:defRPr b="0" i="0" sz="352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460302" y="804969"/>
            <a:ext cx="18320147" cy="2922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00"/>
              <a:buFont typeface="Calibri"/>
              <a:buNone/>
              <a:defRPr b="0" i="0" sz="9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460301" y="4024827"/>
            <a:ext cx="9027319" cy="9593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20585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Char char="•"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64578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Char char="•"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08571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0567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0567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0567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0567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0567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0567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10753130" y="4024827"/>
            <a:ext cx="9027319" cy="9593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20585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Char char="•"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64578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Char char="•"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08571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0567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0567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0567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0567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0567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0567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463068" y="804969"/>
            <a:ext cx="18320147" cy="2922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00"/>
              <a:buFont typeface="Calibri"/>
              <a:buNone/>
              <a:defRPr b="0" i="0" sz="9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463071" y="3706342"/>
            <a:ext cx="8985831" cy="18164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None/>
              <a:defRPr b="1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None/>
              <a:defRPr b="1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None/>
              <a:defRPr b="1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463071" y="5522763"/>
            <a:ext cx="8985831" cy="8123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20585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Char char="•"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64578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Char char="•"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08571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0567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0567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0567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0567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0567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0567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0753131" y="3706342"/>
            <a:ext cx="9030085" cy="18164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None/>
              <a:defRPr b="1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None/>
              <a:defRPr b="1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None/>
              <a:defRPr b="1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1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10753131" y="5522763"/>
            <a:ext cx="9030085" cy="8123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20585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Char char="•"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64578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Char char="•"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08571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0567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0567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0567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0567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0567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0567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460302" y="804969"/>
            <a:ext cx="18320147" cy="2922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00"/>
              <a:buFont typeface="Calibri"/>
              <a:buNone/>
              <a:defRPr b="0" i="0" sz="9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463068" y="1007957"/>
            <a:ext cx="6850695" cy="3527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55"/>
              <a:buFont typeface="Calibri"/>
              <a:buNone/>
              <a:defRPr b="0" i="0" sz="70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9030085" y="2176910"/>
            <a:ext cx="10753130" cy="10744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76592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7055"/>
              <a:buFont typeface="Arial"/>
              <a:buChar char="•"/>
              <a:defRPr b="0" i="0" sz="70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20585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Char char="•"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64578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Char char="•"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08571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08571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8571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8571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08571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08571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1463068" y="4535805"/>
            <a:ext cx="6850695" cy="8403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0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463068" y="1007957"/>
            <a:ext cx="6850695" cy="3527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55"/>
              <a:buFont typeface="Calibri"/>
              <a:buNone/>
              <a:defRPr b="0" i="0" sz="70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9030085" y="2176910"/>
            <a:ext cx="10753130" cy="10744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7055"/>
              <a:buFont typeface="Arial"/>
              <a:buNone/>
              <a:defRPr b="0" i="0" sz="70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None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None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None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None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None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None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None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None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463068" y="4535805"/>
            <a:ext cx="6850695" cy="8403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b="0" i="0" sz="35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60302" y="804969"/>
            <a:ext cx="18320147" cy="2922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00"/>
              <a:buFont typeface="Calibri"/>
              <a:buNone/>
              <a:defRPr b="0" i="0" sz="9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60302" y="4024827"/>
            <a:ext cx="18320147" cy="9593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20585" lvl="0" marL="457200" marR="0" rtl="0" algn="l">
              <a:lnSpc>
                <a:spcPct val="90000"/>
              </a:lnSpc>
              <a:spcBef>
                <a:spcPts val="2205"/>
              </a:spcBef>
              <a:spcAft>
                <a:spcPts val="0"/>
              </a:spcAft>
              <a:buClr>
                <a:schemeClr val="dk1"/>
              </a:buClr>
              <a:buSzPts val="6173"/>
              <a:buFont typeface="Arial"/>
              <a:buChar char="•"/>
              <a:defRPr b="0" i="0" sz="61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64578" lvl="1" marL="914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5291"/>
              <a:buFont typeface="Arial"/>
              <a:buChar char="•"/>
              <a:defRPr b="0" i="0" sz="529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08571" lvl="2" marL="1371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4409"/>
              <a:buFont typeface="Arial"/>
              <a:buChar char="•"/>
              <a:defRPr b="0" i="0" sz="44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0567" lvl="3" marL="1828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0567" lvl="4" marL="22860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0567" lvl="5" marL="2743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0567" lvl="6" marL="32004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0567" lvl="7" marL="36576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0567" lvl="8" marL="41148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b="0" i="0" sz="396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460301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7035999" y="14013402"/>
            <a:ext cx="7168753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5001280" y="14013402"/>
            <a:ext cx="4779169" cy="80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646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56309" y="3600000"/>
            <a:ext cx="7126704" cy="11016546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5D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80000" y="2214000"/>
            <a:ext cx="20880000" cy="1080000"/>
          </a:xfrm>
          <a:prstGeom prst="rect">
            <a:avLst/>
          </a:prstGeom>
          <a:solidFill>
            <a:srgbClr val="5D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legreya"/>
                <a:ea typeface="Alegreya"/>
                <a:cs typeface="Alegreya"/>
                <a:sym typeface="Alegreya"/>
              </a:rPr>
              <a:t>Medi-AR</a:t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1800000" y="233876"/>
            <a:ext cx="18723199" cy="18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5D0000"/>
                </a:solidFill>
                <a:latin typeface="Cambria"/>
                <a:ea typeface="Cambria"/>
                <a:cs typeface="Cambria"/>
                <a:sym typeface="Cambria"/>
              </a:rPr>
              <a:t>VALLURUPALLI NAGESWARA RAO VIGNANA JYOTHI </a:t>
            </a:r>
            <a:endParaRPr/>
          </a:p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5D0000"/>
                </a:solidFill>
                <a:latin typeface="Cambria"/>
                <a:ea typeface="Cambria"/>
                <a:cs typeface="Cambria"/>
                <a:sym typeface="Cambria"/>
              </a:rPr>
              <a:t>INSTITUTE OF ENGINEERING AND TECHNOLOGY</a:t>
            </a:r>
            <a:endParaRPr/>
          </a:p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DEPARTMENT OF COMPUTER SCIENCE ENGINEERING</a:t>
            </a:r>
            <a:endParaRPr b="0" i="0" sz="32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233876"/>
            <a:ext cx="162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8051800" y="3600000"/>
            <a:ext cx="13008200" cy="1105118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5D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347013" y="3492337"/>
            <a:ext cx="6945300" cy="112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Objectives:</a:t>
            </a:r>
            <a:r>
              <a:rPr b="0" i="0" lang="en-US" sz="4000" u="none" cap="none" strike="noStrik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endParaRPr>
              <a:solidFill>
                <a:srgbClr val="1155CC"/>
              </a:solidFill>
            </a:endParaRPr>
          </a:p>
          <a:p>
            <a:pPr indent="-190500" lvl="1" marL="238125" marR="0" rtl="0" algn="just">
              <a:spcBef>
                <a:spcPts val="120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To improve health literacy on many diseases and related medications. </a:t>
            </a:r>
            <a:endParaRPr b="1" i="0" sz="3200" u="none" cap="none" strike="noStrik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238125" marR="0" rtl="0" algn="just">
              <a:spcBef>
                <a:spcPts val="1200"/>
              </a:spcBef>
              <a:spcAft>
                <a:spcPts val="0"/>
              </a:spcAft>
              <a:buClr>
                <a:srgbClr val="1155CC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For visually impaired the app gives voice-over of the medical description, purpose of drug and dosage...etc</a:t>
            </a:r>
            <a:endParaRPr b="0" i="0" sz="3200" u="none" cap="none" strike="noStrik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Technologies Used:</a:t>
            </a:r>
            <a:endParaRPr/>
          </a:p>
          <a:p>
            <a:pPr indent="-277812" lvl="1" marL="735012" marR="0" rtl="0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  <a:endParaRPr/>
          </a:p>
          <a:p>
            <a:pPr indent="-277813" lvl="1" marL="735013" marR="0" rtl="0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Unity</a:t>
            </a:r>
            <a:endParaRPr/>
          </a:p>
          <a:p>
            <a:pPr indent="0" lvl="0" marL="0" marR="0" rtl="0" algn="just">
              <a:spcBef>
                <a:spcPts val="240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/>
          </a:p>
          <a:p>
            <a:pPr indent="-277813" lvl="1" marL="735013" marR="0" rtl="0" algn="just">
              <a:spcBef>
                <a:spcPts val="600"/>
              </a:spcBef>
              <a:spcAft>
                <a:spcPts val="0"/>
              </a:spcAft>
              <a:buClr>
                <a:srgbClr val="D60093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D60093"/>
                </a:solidFill>
                <a:latin typeface="Calibri"/>
                <a:ea typeface="Calibri"/>
                <a:cs typeface="Calibri"/>
                <a:sym typeface="Calibri"/>
              </a:rPr>
              <a:t>Gives all details about related drug </a:t>
            </a:r>
            <a:endParaRPr/>
          </a:p>
          <a:p>
            <a:pPr indent="-277813" lvl="1" marL="735013" marR="0" rtl="0" algn="just">
              <a:spcBef>
                <a:spcPts val="600"/>
              </a:spcBef>
              <a:spcAft>
                <a:spcPts val="0"/>
              </a:spcAft>
              <a:buClr>
                <a:srgbClr val="D60093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D60093"/>
                </a:solidFill>
                <a:latin typeface="Calibri"/>
                <a:ea typeface="Calibri"/>
                <a:cs typeface="Calibri"/>
                <a:sym typeface="Calibri"/>
              </a:rPr>
              <a:t>Voice-over for Visually impaired and illiterate People</a:t>
            </a:r>
            <a:endParaRPr/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5D0000"/>
                </a:solidFill>
                <a:latin typeface="Calibri"/>
                <a:ea typeface="Calibri"/>
                <a:cs typeface="Calibri"/>
                <a:sym typeface="Calibri"/>
              </a:rPr>
              <a:t>Outcomes:</a:t>
            </a:r>
            <a:endParaRPr/>
          </a:p>
          <a:p>
            <a:pPr indent="-277812" lvl="1" marL="457200" marR="0" rtl="0" algn="just">
              <a:spcBef>
                <a:spcPts val="600"/>
              </a:spcBef>
              <a:spcAft>
                <a:spcPts val="0"/>
              </a:spcAft>
              <a:buClr>
                <a:srgbClr val="C55A11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General awareness of drugs usage</a:t>
            </a:r>
            <a:endParaRPr/>
          </a:p>
          <a:p>
            <a:pPr indent="-277813" lvl="1" marL="457200" marR="0" rtl="0" algn="just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Guide illiterates in differentiating the drugs</a:t>
            </a:r>
            <a:endParaRPr/>
          </a:p>
          <a:p>
            <a:pPr indent="0" lvl="1" marL="179387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4612" lvl="1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48135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3166834" y="4889624"/>
            <a:ext cx="2778124" cy="119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6908" y="3997995"/>
            <a:ext cx="5847832" cy="377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89225" y="3998000"/>
            <a:ext cx="5942099" cy="37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6900" y="8477400"/>
            <a:ext cx="12144424" cy="5838799"/>
          </a:xfrm>
          <a:prstGeom prst="rect">
            <a:avLst/>
          </a:prstGeom>
          <a:noFill/>
          <a:ln cap="flat" cmpd="sng" w="12700">
            <a:solidFill>
              <a:srgbClr val="5D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ster_ACTS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